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5" r:id="rId2"/>
    <p:sldId id="267" r:id="rId3"/>
    <p:sldId id="269" r:id="rId4"/>
    <p:sldId id="273" r:id="rId5"/>
    <p:sldId id="270" r:id="rId6"/>
    <p:sldId id="271" r:id="rId7"/>
    <p:sldId id="272" r:id="rId8"/>
    <p:sldId id="274" r:id="rId9"/>
    <p:sldId id="285" r:id="rId10"/>
    <p:sldId id="268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4" r:id="rId19"/>
    <p:sldId id="296" r:id="rId20"/>
    <p:sldId id="297" r:id="rId21"/>
    <p:sldId id="289" r:id="rId22"/>
    <p:sldId id="293" r:id="rId23"/>
    <p:sldId id="290" r:id="rId24"/>
    <p:sldId id="287" r:id="rId25"/>
    <p:sldId id="292" r:id="rId26"/>
    <p:sldId id="288" r:id="rId27"/>
    <p:sldId id="291" r:id="rId28"/>
    <p:sldId id="294" r:id="rId29"/>
    <p:sldId id="295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C5DE84-0F51-2A48-B79C-D8F32640EAFD}">
          <p14:sldIdLst>
            <p14:sldId id="265"/>
            <p14:sldId id="267"/>
            <p14:sldId id="269"/>
            <p14:sldId id="273"/>
            <p14:sldId id="270"/>
            <p14:sldId id="271"/>
            <p14:sldId id="272"/>
            <p14:sldId id="274"/>
            <p14:sldId id="285"/>
            <p14:sldId id="268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96"/>
            <p14:sldId id="297"/>
            <p14:sldId id="289"/>
            <p14:sldId id="293"/>
            <p14:sldId id="290"/>
            <p14:sldId id="287"/>
            <p14:sldId id="292"/>
            <p14:sldId id="288"/>
            <p14:sldId id="291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1" autoAdjust="0"/>
    <p:restoredTop sz="94611" autoAdjust="0"/>
  </p:normalViewPr>
  <p:slideViewPr>
    <p:cSldViewPr showGuides="1">
      <p:cViewPr varScale="1">
        <p:scale>
          <a:sx n="193" d="100"/>
          <a:sy n="193" d="100"/>
        </p:scale>
        <p:origin x="240" y="9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2/16/16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2/16/16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7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2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1" cap="none" baseline="0">
                <a:solidFill>
                  <a:schemeClr val="tx2"/>
                </a:solidFill>
              </a:defRPr>
            </a:lvl1pPr>
            <a:lvl2pPr marL="45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1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0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93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4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1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8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2058017">
              <a:defRPr sz="1600"/>
            </a:lvl6pPr>
            <a:lvl7pPr marL="2058017">
              <a:defRPr sz="1600"/>
            </a:lvl7pPr>
            <a:lvl8pPr marL="2058017">
              <a:defRPr sz="1600"/>
            </a:lvl8pPr>
            <a:lvl9pPr marL="2058017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2058017">
              <a:defRPr sz="1600"/>
            </a:lvl6pPr>
            <a:lvl7pPr marL="2058017">
              <a:defRPr sz="1600"/>
            </a:lvl7pPr>
            <a:lvl8pPr marL="2058017">
              <a:defRPr sz="1600"/>
            </a:lvl8pPr>
            <a:lvl9pPr marL="2058017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 marL="2058017">
              <a:defRPr sz="1400"/>
            </a:lvl5pPr>
            <a:lvl6pPr marL="2058017">
              <a:defRPr sz="1400"/>
            </a:lvl6pPr>
            <a:lvl7pPr marL="2058017">
              <a:defRPr sz="1400"/>
            </a:lvl7pPr>
            <a:lvl8pPr marL="2058017">
              <a:defRPr sz="1400"/>
            </a:lvl8pPr>
            <a:lvl9pPr marL="2058017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 marL="2058017">
              <a:defRPr sz="1400"/>
            </a:lvl5pPr>
            <a:lvl6pPr marL="2058017">
              <a:defRPr sz="1400"/>
            </a:lvl6pPr>
            <a:lvl7pPr marL="2058017">
              <a:defRPr sz="1400"/>
            </a:lvl7pPr>
            <a:lvl8pPr marL="2058017">
              <a:defRPr sz="1400"/>
            </a:lvl8pPr>
            <a:lvl9pPr marL="2058017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1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2/16/16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1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2/16/16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2/16/16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674" rtl="0" eaLnBrk="1" latinLnBrk="0" hangingPunct="1">
        <a:lnSpc>
          <a:spcPct val="90000"/>
        </a:lnSpc>
        <a:spcBef>
          <a:spcPct val="0"/>
        </a:spcBef>
        <a:buNone/>
        <a:defRPr sz="36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905" indent="-223905" algn="l" defTabSz="914674" rtl="0" eaLnBrk="1" latinLnBrk="0" hangingPunct="1">
        <a:lnSpc>
          <a:spcPct val="90000"/>
        </a:lnSpc>
        <a:spcBef>
          <a:spcPts val="1801"/>
        </a:spcBef>
        <a:buSzPct val="80000"/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86006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3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7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4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010638" y="1600200"/>
            <a:ext cx="4952761" cy="37338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Cross-Platform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Multi-Process </a:t>
            </a:r>
            <a:r>
              <a:rPr lang="en-US" dirty="0"/>
              <a:t>Brokered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Karl Shifflett</a:t>
            </a:r>
          </a:p>
          <a:p>
            <a:endParaRPr lang="it-IT" dirty="0"/>
          </a:p>
          <a:p>
            <a:r>
              <a:rPr lang="it-IT" dirty="0" smtClean="0"/>
              <a:t>Oceanware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1" dirty="0"/>
              <a:t>Node.js</a:t>
            </a:r>
            <a:r>
              <a:rPr lang="en-US" sz="2401" baseline="30000" dirty="0"/>
              <a:t>®</a:t>
            </a:r>
            <a:r>
              <a:rPr lang="en-US" sz="2401" dirty="0"/>
              <a:t> </a:t>
            </a:r>
            <a:r>
              <a:rPr lang="en-US" sz="2401" dirty="0" smtClean="0"/>
              <a:t>Runtime</a:t>
            </a:r>
          </a:p>
          <a:p>
            <a:r>
              <a:rPr lang="en-US" sz="2401" dirty="0" smtClean="0"/>
              <a:t>TypeScript</a:t>
            </a:r>
          </a:p>
          <a:p>
            <a:r>
              <a:rPr lang="en-US" sz="2401" dirty="0" smtClean="0"/>
              <a:t>HTML5, JavaScript, CSS3</a:t>
            </a:r>
          </a:p>
          <a:p>
            <a:r>
              <a:rPr lang="en-US" sz="2401" dirty="0"/>
              <a:t>AngularJS</a:t>
            </a:r>
          </a:p>
          <a:p>
            <a:r>
              <a:rPr lang="en-US" sz="2401" dirty="0" smtClean="0"/>
              <a:t>MQTT</a:t>
            </a:r>
            <a:endParaRPr lang="en-US" sz="2401" dirty="0"/>
          </a:p>
          <a:p>
            <a:r>
              <a:rPr lang="en-US" sz="2401" dirty="0"/>
              <a:t>Mosquitto MQTT </a:t>
            </a:r>
            <a:r>
              <a:rPr lang="en-US" sz="2401" dirty="0" smtClean="0"/>
              <a:t>Broker</a:t>
            </a:r>
          </a:p>
          <a:p>
            <a:r>
              <a:rPr lang="en-US" sz="2401" dirty="0"/>
              <a:t>Express</a:t>
            </a:r>
          </a:p>
          <a:p>
            <a:r>
              <a:rPr lang="en-US" sz="2401" dirty="0" smtClean="0"/>
              <a:t>socket.io</a:t>
            </a:r>
            <a:endParaRPr lang="en-US" sz="240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428466"/>
            <a:ext cx="2743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98" y="2090781"/>
            <a:ext cx="2474766" cy="607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68" y="2858072"/>
            <a:ext cx="1506932" cy="144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7" y="5124498"/>
            <a:ext cx="2695207" cy="1264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267695"/>
            <a:ext cx="2438400" cy="143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625925"/>
            <a:ext cx="2133600" cy="4985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415485"/>
            <a:ext cx="1268441" cy="1268441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780" y="3196796"/>
            <a:ext cx="3272898" cy="7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887271" cy="2840038"/>
          </a:xfrm>
        </p:spPr>
        <p:txBody>
          <a:bodyPr/>
          <a:lstStyle/>
          <a:p>
            <a:r>
              <a:rPr lang="en-US" dirty="0" smtClean="0"/>
              <a:t>Node.js</a:t>
            </a:r>
            <a:r>
              <a:rPr lang="en-US" baseline="30000" dirty="0" smtClean="0"/>
              <a:t>® </a:t>
            </a:r>
            <a:r>
              <a:rPr lang="en-US" dirty="0" smtClean="0"/>
              <a:t>Runtime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Cross-platform, JavaScript runtime built on Chrome’s V8 Engine</a:t>
            </a:r>
          </a:p>
          <a:p>
            <a:r>
              <a:rPr lang="en-US" dirty="0" smtClean="0"/>
              <a:t>Event-driven, non-blocking</a:t>
            </a:r>
          </a:p>
          <a:p>
            <a:r>
              <a:rPr lang="en-US" dirty="0" smtClean="0"/>
              <a:t>Fast and efficient</a:t>
            </a:r>
          </a:p>
          <a:p>
            <a:r>
              <a:rPr lang="en-US" dirty="0" smtClean="0"/>
              <a:t>npm for package ecosystem</a:t>
            </a:r>
          </a:p>
          <a:p>
            <a:r>
              <a:rPr lang="en-US" dirty="0" smtClean="0"/>
              <a:t>Code in src/server folder is the Node.js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01362"/>
            <a:ext cx="5065776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Compiles to plain JavaScript</a:t>
            </a:r>
          </a:p>
          <a:p>
            <a:r>
              <a:rPr lang="en-US" dirty="0" smtClean="0"/>
              <a:t>Strong type checking</a:t>
            </a:r>
          </a:p>
          <a:p>
            <a:r>
              <a:rPr lang="en-US" dirty="0" smtClean="0"/>
              <a:t>Classes, inheritance, interfaces, enums</a:t>
            </a:r>
          </a:p>
          <a:p>
            <a:r>
              <a:rPr lang="en-US" dirty="0" smtClean="0"/>
              <a:t>Public and private members</a:t>
            </a:r>
          </a:p>
          <a:p>
            <a:r>
              <a:rPr lang="en-US" dirty="0" smtClean="0"/>
              <a:t>Uses d.ts files to resolve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590800"/>
            <a:ext cx="4958328" cy="12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HTML5, JavaScript ES5, CSS3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Widely supported</a:t>
            </a:r>
          </a:p>
          <a:p>
            <a:r>
              <a:rPr lang="en-US" dirty="0" smtClean="0"/>
              <a:t>Use your web client developer skills for server apps and desktop Electron apps</a:t>
            </a:r>
          </a:p>
          <a:p>
            <a:r>
              <a:rPr lang="en-US" dirty="0" smtClean="0"/>
              <a:t>HTML5 Symantec tags</a:t>
            </a:r>
          </a:p>
          <a:p>
            <a:r>
              <a:rPr lang="en-US" dirty="0" smtClean="0"/>
              <a:t>CSS3 provides comprehensive layout and rendering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8800"/>
            <a:ext cx="5029200" cy="2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1.x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Single Page Application (SPA)</a:t>
            </a:r>
          </a:p>
          <a:p>
            <a:r>
              <a:rPr lang="en-US" dirty="0" smtClean="0"/>
              <a:t>Supports all browsers</a:t>
            </a:r>
          </a:p>
          <a:p>
            <a:r>
              <a:rPr lang="en-US" dirty="0" smtClean="0"/>
              <a:t>Dynamic view loading</a:t>
            </a:r>
          </a:p>
          <a:p>
            <a:r>
              <a:rPr lang="en-US" dirty="0" smtClean="0"/>
              <a:t>Extends HTML vocabulary</a:t>
            </a:r>
          </a:p>
          <a:p>
            <a:r>
              <a:rPr lang="en-US" dirty="0" smtClean="0"/>
              <a:t>Extensible</a:t>
            </a:r>
          </a:p>
          <a:p>
            <a:r>
              <a:rPr lang="en-US" dirty="0" smtClean="0"/>
              <a:t>Readable HTML &amp; JavaScript</a:t>
            </a:r>
          </a:p>
          <a:p>
            <a:r>
              <a:rPr lang="en-US" dirty="0" smtClean="0"/>
              <a:t>Quick to develop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24000"/>
            <a:ext cx="3886200" cy="3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Machine-to-machine, IoT, connectivity protocol</a:t>
            </a:r>
          </a:p>
          <a:p>
            <a:r>
              <a:rPr lang="en-US" dirty="0" smtClean="0"/>
              <a:t>Lightweight publish/subscribe messaging transport</a:t>
            </a:r>
          </a:p>
          <a:p>
            <a:r>
              <a:rPr lang="en-US" dirty="0" smtClean="0"/>
              <a:t>Local or remote connections, small footprint</a:t>
            </a:r>
          </a:p>
          <a:p>
            <a:r>
              <a:rPr lang="en-US" dirty="0" smtClean="0"/>
              <a:t>Platform/device independent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667000"/>
            <a:ext cx="4857750" cy="11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Mosquitto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Lightweight MQTT Broker</a:t>
            </a:r>
          </a:p>
          <a:p>
            <a:r>
              <a:rPr lang="en-US" dirty="0" smtClean="0"/>
              <a:t>Brokers mediate and enable decoupled communications</a:t>
            </a:r>
          </a:p>
          <a:p>
            <a:r>
              <a:rPr lang="en-US" dirty="0" smtClean="0"/>
              <a:t>Route incoming messages to subscribers</a:t>
            </a:r>
          </a:p>
          <a:p>
            <a:r>
              <a:rPr lang="en-US" dirty="0" smtClean="0"/>
              <a:t>Provide QOS</a:t>
            </a:r>
          </a:p>
          <a:p>
            <a:r>
              <a:rPr lang="en-US" dirty="0" smtClean="0"/>
              <a:t>Provide secure communications</a:t>
            </a:r>
          </a:p>
          <a:p>
            <a:r>
              <a:rPr lang="en-US" dirty="0" smtClean="0"/>
              <a:t>Runs as O/S service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171701"/>
            <a:ext cx="2514600" cy="2514600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7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887271" cy="2840038"/>
          </a:xfrm>
        </p:spPr>
        <p:txBody>
          <a:bodyPr/>
          <a:lstStyle/>
          <a:p>
            <a:r>
              <a:rPr lang="en-US" dirty="0" smtClean="0"/>
              <a:t>Express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Node.js web framework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Unopinionated</a:t>
            </a:r>
          </a:p>
          <a:p>
            <a:r>
              <a:rPr lang="en-US" dirty="0" smtClean="0"/>
              <a:t>Minimalist</a:t>
            </a:r>
          </a:p>
          <a:p>
            <a:r>
              <a:rPr lang="en-US" dirty="0" smtClean="0"/>
              <a:t>Pluggable middleware</a:t>
            </a:r>
          </a:p>
          <a:p>
            <a:r>
              <a:rPr lang="en-US" dirty="0" smtClean="0"/>
              <a:t>Robust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743200"/>
            <a:ext cx="4742330" cy="11081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socket.io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JavaScript library for realtime web applications</a:t>
            </a:r>
          </a:p>
          <a:p>
            <a:r>
              <a:rPr lang="en-US" dirty="0" smtClean="0"/>
              <a:t>Realtime bi-directional communication between web clients and server</a:t>
            </a:r>
          </a:p>
          <a:p>
            <a:r>
              <a:rPr lang="en-US" dirty="0" smtClean="0"/>
              <a:t>Transparently handles connections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5541600" cy="26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Review and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1" dirty="0"/>
              <a:t>Node.js</a:t>
            </a:r>
            <a:r>
              <a:rPr lang="en-US" sz="2401" baseline="30000" dirty="0"/>
              <a:t>®</a:t>
            </a:r>
            <a:r>
              <a:rPr lang="en-US" sz="2401" dirty="0"/>
              <a:t> </a:t>
            </a:r>
            <a:r>
              <a:rPr lang="en-US" sz="2401" dirty="0" smtClean="0"/>
              <a:t>Runtime</a:t>
            </a:r>
          </a:p>
          <a:p>
            <a:r>
              <a:rPr lang="en-US" sz="2401" dirty="0" smtClean="0"/>
              <a:t>TypeScript</a:t>
            </a:r>
          </a:p>
          <a:p>
            <a:r>
              <a:rPr lang="en-US" sz="2401" dirty="0" smtClean="0"/>
              <a:t>HTML5, JavaScript, CSS3</a:t>
            </a:r>
          </a:p>
          <a:p>
            <a:r>
              <a:rPr lang="en-US" sz="2401" dirty="0"/>
              <a:t>AngularJS</a:t>
            </a:r>
          </a:p>
          <a:p>
            <a:r>
              <a:rPr lang="en-US" sz="2401" dirty="0" smtClean="0"/>
              <a:t>MQTT</a:t>
            </a:r>
            <a:endParaRPr lang="en-US" sz="2401" dirty="0"/>
          </a:p>
          <a:p>
            <a:r>
              <a:rPr lang="en-US" sz="2401" dirty="0"/>
              <a:t>Mosquitto MQTT </a:t>
            </a:r>
            <a:r>
              <a:rPr lang="en-US" sz="2401" dirty="0" smtClean="0"/>
              <a:t>Broker</a:t>
            </a:r>
          </a:p>
          <a:p>
            <a:r>
              <a:rPr lang="en-US" sz="2401" dirty="0"/>
              <a:t>Express</a:t>
            </a:r>
          </a:p>
          <a:p>
            <a:r>
              <a:rPr lang="en-US" sz="2401" dirty="0" smtClean="0"/>
              <a:t>socket.io</a:t>
            </a:r>
            <a:endParaRPr lang="en-US" sz="240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428466"/>
            <a:ext cx="2743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98" y="2090781"/>
            <a:ext cx="2474766" cy="607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68" y="2858072"/>
            <a:ext cx="1506932" cy="144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7" y="5124498"/>
            <a:ext cx="2695207" cy="1264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267695"/>
            <a:ext cx="2438400" cy="143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625925"/>
            <a:ext cx="2133600" cy="4985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415485"/>
            <a:ext cx="1268441" cy="1268441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780" y="3196796"/>
            <a:ext cx="3272898" cy="7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Space</a:t>
            </a:r>
          </a:p>
          <a:p>
            <a:r>
              <a:rPr lang="en-US" dirty="0" smtClean="0"/>
              <a:t>Building Blocks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Shallow Dives</a:t>
            </a:r>
          </a:p>
          <a:p>
            <a:r>
              <a:rPr lang="en-US" dirty="0" smtClean="0"/>
              <a:t>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Building Blocks and Technologies Review</a:t>
            </a:r>
            <a:endParaRPr lang="en-US" sz="35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1829655"/>
            <a:ext cx="9147175" cy="4417890"/>
          </a:xfrm>
        </p:spPr>
      </p:pic>
    </p:spTree>
    <p:extLst>
      <p:ext uri="{BB962C8B-B14F-4D97-AF65-F5344CB8AC3E}">
        <p14:creationId xmlns:p14="http://schemas.microsoft.com/office/powerpoint/2010/main" val="20180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Structure and Tools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WebStorm – cross-platform, smart JavaScript IDE </a:t>
            </a:r>
          </a:p>
          <a:p>
            <a:pPr lvl="1"/>
            <a:r>
              <a:rPr lang="en-US" dirty="0" smtClean="0"/>
              <a:t>Client-side development, server-side Node.js development</a:t>
            </a:r>
          </a:p>
          <a:p>
            <a:r>
              <a:rPr lang="en-US" dirty="0" smtClean="0"/>
              <a:t>Folder structure</a:t>
            </a:r>
          </a:p>
          <a:p>
            <a:pPr lvl="1"/>
            <a:r>
              <a:rPr lang="en-US" dirty="0" smtClean="0"/>
              <a:t>src/client</a:t>
            </a:r>
          </a:p>
          <a:p>
            <a:pPr lvl="1"/>
            <a:r>
              <a:rPr lang="en-US" dirty="0" smtClean="0"/>
              <a:t>src/server</a:t>
            </a:r>
          </a:p>
          <a:p>
            <a:pPr lvl="1"/>
            <a:r>
              <a:rPr lang="en-US" dirty="0" smtClean="0"/>
              <a:t>lib/client</a:t>
            </a:r>
          </a:p>
          <a:p>
            <a:pPr lvl="1"/>
            <a:r>
              <a:rPr lang="en-US" dirty="0" smtClean="0"/>
              <a:t>lib/server</a:t>
            </a:r>
          </a:p>
          <a:p>
            <a:r>
              <a:rPr lang="en-US" dirty="0"/>
              <a:t>g</a:t>
            </a:r>
            <a:r>
              <a:rPr lang="en-US" dirty="0" smtClean="0"/>
              <a:t>ulp</a:t>
            </a:r>
          </a:p>
          <a:p>
            <a:r>
              <a:rPr lang="en-US" dirty="0" smtClean="0"/>
              <a:t>tsc</a:t>
            </a:r>
          </a:p>
          <a:p>
            <a:r>
              <a:rPr lang="en-US" dirty="0" smtClean="0"/>
              <a:t>tslint</a:t>
            </a:r>
          </a:p>
          <a:p>
            <a:r>
              <a:rPr lang="en-US" dirty="0" smtClean="0"/>
              <a:t>How to run Node.js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Dive: Node.js</a:t>
            </a:r>
            <a:r>
              <a:rPr lang="en-US" baseline="30000" dirty="0" smtClean="0"/>
              <a:t>®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Runtime is cross-platform</a:t>
            </a:r>
          </a:p>
          <a:p>
            <a:r>
              <a:rPr lang="en-US" dirty="0" smtClean="0"/>
              <a:t>npm is the package manager</a:t>
            </a:r>
          </a:p>
          <a:p>
            <a:r>
              <a:rPr lang="en-US" dirty="0" smtClean="0"/>
              <a:t>package.json file</a:t>
            </a:r>
          </a:p>
          <a:p>
            <a:r>
              <a:rPr lang="en-US" dirty="0" smtClean="0"/>
              <a:t>Easily create </a:t>
            </a:r>
            <a:r>
              <a:rPr lang="en-US" dirty="0"/>
              <a:t>multi-process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Process management, creation, exiting</a:t>
            </a:r>
          </a:p>
          <a:p>
            <a:r>
              <a:rPr lang="en-US" dirty="0" smtClean="0"/>
              <a:t>Piping process stdout, stderr</a:t>
            </a:r>
          </a:p>
          <a:p>
            <a:r>
              <a:rPr lang="en-US" dirty="0" smtClean="0"/>
              <a:t>class, run() pattern</a:t>
            </a:r>
          </a:p>
        </p:txBody>
      </p:sp>
    </p:spTree>
    <p:extLst>
      <p:ext uri="{BB962C8B-B14F-4D97-AF65-F5344CB8AC3E}">
        <p14:creationId xmlns:p14="http://schemas.microsoft.com/office/powerpoint/2010/main" val="10321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Enables authoring SOLID, readable, clean code</a:t>
            </a:r>
          </a:p>
          <a:p>
            <a:r>
              <a:rPr lang="en-US" dirty="0" smtClean="0"/>
              <a:t>Inheritance</a:t>
            </a:r>
            <a:endParaRPr lang="en-US" dirty="0" smtClean="0"/>
          </a:p>
          <a:p>
            <a:r>
              <a:rPr lang="en-US" dirty="0" smtClean="0"/>
              <a:t>Interfaces</a:t>
            </a:r>
          </a:p>
          <a:p>
            <a:r>
              <a:rPr lang="en-US" dirty="0" smtClean="0"/>
              <a:t>Enums</a:t>
            </a:r>
          </a:p>
          <a:p>
            <a:r>
              <a:rPr lang="en-US" dirty="0" smtClean="0"/>
              <a:t>tsc</a:t>
            </a:r>
          </a:p>
          <a:p>
            <a:r>
              <a:rPr lang="en-US" dirty="0" smtClean="0"/>
              <a:t>Compiler and options</a:t>
            </a:r>
          </a:p>
          <a:p>
            <a:r>
              <a:rPr lang="en-US" dirty="0" smtClean="0"/>
              <a:t>typings </a:t>
            </a:r>
            <a:r>
              <a:rPr lang="en-US" dirty="0"/>
              <a:t>folder and </a:t>
            </a:r>
            <a:r>
              <a:rPr lang="en-US" dirty="0" smtClean="0"/>
              <a:t>contents</a:t>
            </a:r>
          </a:p>
          <a:p>
            <a:r>
              <a:rPr lang="en-US" dirty="0" smtClean="0"/>
              <a:t>tslint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Topic</a:t>
            </a:r>
          </a:p>
          <a:p>
            <a:pPr lvl="1"/>
            <a:r>
              <a:rPr lang="en-US" dirty="0" smtClean="0"/>
              <a:t>Used by the Broker to filter messages</a:t>
            </a:r>
          </a:p>
          <a:p>
            <a:pPr lvl="1"/>
            <a:r>
              <a:rPr lang="en-US" dirty="0" smtClean="0"/>
              <a:t>Topics have one or more levels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Single level wildcard: +</a:t>
            </a:r>
          </a:p>
          <a:p>
            <a:pPr lvl="1"/>
            <a:r>
              <a:rPr lang="en-US" dirty="0" smtClean="0"/>
              <a:t>Multi level wildcard: #</a:t>
            </a:r>
          </a:p>
          <a:p>
            <a:r>
              <a:rPr lang="en-US" dirty="0" smtClean="0"/>
              <a:t>Message Payload</a:t>
            </a:r>
          </a:p>
          <a:p>
            <a:r>
              <a:rPr lang="en-US" dirty="0" smtClean="0"/>
              <a:t>Connecting</a:t>
            </a:r>
          </a:p>
          <a:p>
            <a:r>
              <a:rPr lang="en-US" dirty="0" smtClean="0"/>
              <a:t>Listening</a:t>
            </a:r>
          </a:p>
          <a:p>
            <a:r>
              <a:rPr lang="en-US" dirty="0" smtClean="0"/>
              <a:t>Posting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Mosquitto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Broker</a:t>
            </a:r>
          </a:p>
          <a:p>
            <a:r>
              <a:rPr lang="en-US" dirty="0" smtClean="0"/>
              <a:t>Installed to the O/S, runs as a service on start up</a:t>
            </a:r>
          </a:p>
          <a:p>
            <a:r>
              <a:rPr lang="en-US" dirty="0" smtClean="0"/>
              <a:t>Includes command line publish and subscribe methods</a:t>
            </a:r>
          </a:p>
          <a:p>
            <a:r>
              <a:rPr lang="en-US" dirty="0" smtClean="0"/>
              <a:t>QOS</a:t>
            </a:r>
          </a:p>
          <a:p>
            <a:pPr lvl="1"/>
            <a:r>
              <a:rPr lang="en-US" dirty="0" smtClean="0"/>
              <a:t>0 – deliver once, no confirmation</a:t>
            </a:r>
          </a:p>
          <a:p>
            <a:pPr lvl="1"/>
            <a:r>
              <a:rPr lang="en-US" dirty="0" smtClean="0"/>
              <a:t>1 - deliver at least once, with confirmation</a:t>
            </a:r>
          </a:p>
          <a:p>
            <a:pPr lvl="1"/>
            <a:r>
              <a:rPr lang="en-US" dirty="0" smtClean="0"/>
              <a:t>2 – deliver exactly once, with confirmation</a:t>
            </a:r>
          </a:p>
          <a:p>
            <a:r>
              <a:rPr lang="en-US" dirty="0" smtClean="0"/>
              <a:t>Last will and testament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</a:p>
          <a:p>
            <a:r>
              <a:rPr lang="en-US" dirty="0" smtClean="0"/>
              <a:t>Routes</a:t>
            </a:r>
          </a:p>
          <a:p>
            <a:r>
              <a:rPr lang="en-US" dirty="0" smtClean="0"/>
              <a:t>Starting Express</a:t>
            </a:r>
          </a:p>
          <a:p>
            <a:r>
              <a:rPr lang="en-US" dirty="0" smtClean="0"/>
              <a:t>Serving static content</a:t>
            </a:r>
          </a:p>
          <a:p>
            <a:r>
              <a:rPr lang="en-US" dirty="0" smtClean="0"/>
              <a:t>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6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</a:t>
            </a:r>
            <a:r>
              <a:rPr lang="en-US" dirty="0"/>
              <a:t>socket.io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Piggy backs on Express application</a:t>
            </a:r>
          </a:p>
          <a:p>
            <a:pPr lvl="1"/>
            <a:r>
              <a:rPr lang="en-US" dirty="0" smtClean="0"/>
              <a:t>Event - name</a:t>
            </a:r>
          </a:p>
          <a:p>
            <a:pPr lvl="1"/>
            <a:r>
              <a:rPr lang="en-US" dirty="0" smtClean="0"/>
              <a:t>Args – payload Object</a:t>
            </a:r>
          </a:p>
          <a:p>
            <a:pPr lvl="1"/>
            <a:r>
              <a:rPr lang="en-US" dirty="0" smtClean="0"/>
              <a:t>Posting messages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Connect</a:t>
            </a:r>
          </a:p>
          <a:p>
            <a:pPr lvl="1"/>
            <a:r>
              <a:rPr lang="en-US" dirty="0" smtClean="0"/>
              <a:t>Listen</a:t>
            </a:r>
          </a:p>
          <a:p>
            <a:pPr lvl="1"/>
            <a:endParaRPr lang="en-US" dirty="0"/>
          </a:p>
          <a:p>
            <a:r>
              <a:rPr lang="en-US" dirty="0" smtClean="0"/>
              <a:t>Note: This app does not use bi-directional sockets but socket.io provides the </a:t>
            </a:r>
            <a:r>
              <a:rPr lang="en-US" dirty="0" smtClean="0"/>
              <a:t>capability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AngularJS Client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Room Monitors</a:t>
            </a:r>
          </a:p>
          <a:p>
            <a:pPr lvl="1"/>
            <a:r>
              <a:rPr lang="en-US" dirty="0" smtClean="0"/>
              <a:t>Simulate real-world devices like Raspberry PI</a:t>
            </a:r>
          </a:p>
          <a:p>
            <a:pPr lvl="1"/>
            <a:r>
              <a:rPr lang="en-US" dirty="0" smtClean="0"/>
              <a:t>Provide UI for simulating sensor value changes</a:t>
            </a:r>
          </a:p>
          <a:p>
            <a:r>
              <a:rPr lang="en-US" dirty="0" smtClean="0"/>
              <a:t>CPBA Dashboard</a:t>
            </a:r>
          </a:p>
          <a:p>
            <a:pPr lvl="1"/>
            <a:r>
              <a:rPr lang="en-US" dirty="0" smtClean="0"/>
              <a:t>Realtime view of devices sensor values</a:t>
            </a:r>
          </a:p>
          <a:p>
            <a:pPr lvl="1"/>
            <a:r>
              <a:rPr lang="en-US" dirty="0" smtClean="0"/>
              <a:t>Remotely turn device light off/on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Reuse CPBA reference implementation </a:t>
            </a:r>
            <a:r>
              <a:rPr lang="en-US" dirty="0"/>
              <a:t>in </a:t>
            </a:r>
            <a:r>
              <a:rPr lang="en-US" dirty="0" smtClean="0"/>
              <a:t>your applications</a:t>
            </a:r>
          </a:p>
          <a:p>
            <a:endParaRPr lang="en-US" dirty="0"/>
          </a:p>
          <a:p>
            <a:r>
              <a:rPr lang="en-US" dirty="0" smtClean="0"/>
              <a:t>Study the building blocks, learn the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Statement: Remotely monitor and control N devices</a:t>
            </a:r>
          </a:p>
          <a:p>
            <a:pPr marL="0" indent="0">
              <a:buNone/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Servers Installable Cross-Platform (Windows, OS X, Linux)</a:t>
            </a:r>
          </a:p>
          <a:p>
            <a:pPr lvl="1"/>
            <a:r>
              <a:rPr lang="en-US" dirty="0" smtClean="0"/>
              <a:t>Remote Control </a:t>
            </a:r>
            <a:r>
              <a:rPr lang="en-US" dirty="0"/>
              <a:t>Cross-Platform (Windows, OS X, </a:t>
            </a:r>
            <a:r>
              <a:rPr lang="en-US" dirty="0" smtClean="0"/>
              <a:t>Linux, Mobile)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(future session)</a:t>
            </a:r>
          </a:p>
          <a:p>
            <a:pPr lvl="1"/>
            <a:r>
              <a:rPr lang="en-US" dirty="0" smtClean="0"/>
              <a:t>Securable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(future session)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3" y="4694663"/>
            <a:ext cx="3710357" cy="1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Production Printing</a:t>
            </a:r>
          </a:p>
          <a:p>
            <a:r>
              <a:rPr lang="en-US" dirty="0" smtClean="0"/>
              <a:t>Facility Management</a:t>
            </a:r>
          </a:p>
          <a:p>
            <a:r>
              <a:rPr lang="en-US" dirty="0" smtClean="0"/>
              <a:t>Home or Office Automation</a:t>
            </a:r>
          </a:p>
          <a:p>
            <a:r>
              <a:rPr lang="en-US" dirty="0" smtClean="0"/>
              <a:t>IoT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Big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50" y="1828800"/>
            <a:ext cx="9039300" cy="4419600"/>
          </a:xfrm>
        </p:spPr>
      </p:pic>
    </p:spTree>
    <p:extLst>
      <p:ext uri="{BB962C8B-B14F-4D97-AF65-F5344CB8AC3E}">
        <p14:creationId xmlns:p14="http://schemas.microsoft.com/office/powerpoint/2010/main" val="12395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Local 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181306"/>
            <a:ext cx="9147175" cy="3714588"/>
          </a:xfrm>
        </p:spPr>
      </p:pic>
    </p:spTree>
    <p:extLst>
      <p:ext uri="{BB962C8B-B14F-4D97-AF65-F5344CB8AC3E}">
        <p14:creationId xmlns:p14="http://schemas.microsoft.com/office/powerpoint/2010/main" val="540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</a:t>
            </a:r>
            <a:br>
              <a:rPr lang="en-US" dirty="0" smtClean="0"/>
            </a:br>
            <a:r>
              <a:rPr lang="en-US" dirty="0" smtClean="0"/>
              <a:t>CPBA Reference Implementation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3" y="1828800"/>
            <a:ext cx="9001174" cy="4419600"/>
          </a:xfrm>
        </p:spPr>
      </p:pic>
    </p:spTree>
    <p:extLst>
      <p:ext uri="{BB962C8B-B14F-4D97-AF65-F5344CB8AC3E}">
        <p14:creationId xmlns:p14="http://schemas.microsoft.com/office/powerpoint/2010/main" val="5093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CPBA Client and Server Apps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294985" cy="44196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45934"/>
            <a:ext cx="8001000" cy="2418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4323491"/>
            <a:ext cx="7569597" cy="22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Review and 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3" y="1828800"/>
            <a:ext cx="9001174" cy="4419600"/>
          </a:xfrm>
        </p:spPr>
      </p:pic>
    </p:spTree>
    <p:extLst>
      <p:ext uri="{BB962C8B-B14F-4D97-AF65-F5344CB8AC3E}">
        <p14:creationId xmlns:p14="http://schemas.microsoft.com/office/powerpoint/2010/main" val="61960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WarePresentation" id="{B4A05191-E289-8143-9045-76850F123444}" vid="{AC114FA5-5B48-7945-945A-10D72F7BED95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OceanWarePresentation</Template>
  <TotalTime>659</TotalTime>
  <Words>603</Words>
  <Application>Microsoft Macintosh PowerPoint</Application>
  <PresentationFormat>Widescreen</PresentationFormat>
  <Paragraphs>178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Century Gothic</vt:lpstr>
      <vt:lpstr>Arial</vt:lpstr>
      <vt:lpstr>Ocean Waves 16x9</vt:lpstr>
      <vt:lpstr> Cross-Platform Multi-Process Brokered Applications</vt:lpstr>
      <vt:lpstr>Agenda</vt:lpstr>
      <vt:lpstr>Problem Space</vt:lpstr>
      <vt:lpstr>Real World Scenarios</vt:lpstr>
      <vt:lpstr>Building Blocks: Big Picture</vt:lpstr>
      <vt:lpstr>Building Blocks: Local System</vt:lpstr>
      <vt:lpstr>Building Blocks:  CPBA Reference Implementation</vt:lpstr>
      <vt:lpstr>Demo: CPBA Client and Server Apps</vt:lpstr>
      <vt:lpstr>Building Blocks Review and Questions</vt:lpstr>
      <vt:lpstr>Technologies</vt:lpstr>
      <vt:lpstr>Node.js® Runtime</vt:lpstr>
      <vt:lpstr>TypeScript</vt:lpstr>
      <vt:lpstr>HTML5, JavaScript ES5, CSS3</vt:lpstr>
      <vt:lpstr>AngularJS 1.x</vt:lpstr>
      <vt:lpstr>MQTT </vt:lpstr>
      <vt:lpstr>Mosquitto</vt:lpstr>
      <vt:lpstr>Express</vt:lpstr>
      <vt:lpstr>socket.io</vt:lpstr>
      <vt:lpstr>Technologies Review and Questions</vt:lpstr>
      <vt:lpstr>Building Blocks and Technologies Review</vt:lpstr>
      <vt:lpstr>Application: Structure and Tools</vt:lpstr>
      <vt:lpstr>Shallow Dive: Node.js®</vt:lpstr>
      <vt:lpstr>Shallow Dive: TypeScript</vt:lpstr>
      <vt:lpstr>Shallow Dive: MQTT</vt:lpstr>
      <vt:lpstr>Shallow Dive: Mosquitto</vt:lpstr>
      <vt:lpstr>Shallow Dive: Express</vt:lpstr>
      <vt:lpstr>Shallow Dive: socket.io</vt:lpstr>
      <vt:lpstr>Shallow Dive: AngularJS Client App</vt:lpstr>
      <vt:lpstr>Takeaway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Brokered Applications</dc:title>
  <dc:creator>Karl Shifflett</dc:creator>
  <cp:lastModifiedBy>Karl Shifflett</cp:lastModifiedBy>
  <cp:revision>47</cp:revision>
  <dcterms:created xsi:type="dcterms:W3CDTF">2016-02-06T17:42:32Z</dcterms:created>
  <dcterms:modified xsi:type="dcterms:W3CDTF">2016-02-16T17:04:22Z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